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sldIdLst>
    <p:sldId id="280"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1" r:id="rId23"/>
    <p:sldId id="282" r:id="rId24"/>
    <p:sldId id="276" r:id="rId25"/>
    <p:sldId id="277" r:id="rId26"/>
    <p:sldId id="278" r:id="rId27"/>
    <p:sldId id="27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04" autoAdjust="0"/>
  </p:normalViewPr>
  <p:slideViewPr>
    <p:cSldViewPr>
      <p:cViewPr varScale="1">
        <p:scale>
          <a:sx n="109" d="100"/>
          <a:sy n="109" d="100"/>
        </p:scale>
        <p:origin x="1302"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FC3BAD72-25AB-4E0B-B557-68EF47ADC6BD}" type="datetimeFigureOut">
              <a:rPr lang="en-US" smtClean="0"/>
              <a:t>2/2/2017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7231A12D-A1C0-4307-852A-C2D6E394369E}"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3BAD72-25AB-4E0B-B557-68EF47ADC6BD}"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3BAD72-25AB-4E0B-B557-68EF47ADC6BD}"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C3BAD72-25AB-4E0B-B557-68EF47ADC6BD}"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1A12D-A1C0-4307-852A-C2D6E394369E}"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BAD72-25AB-4E0B-B557-68EF47ADC6BD}"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3BAD72-25AB-4E0B-B557-68EF47ADC6BD}"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1A12D-A1C0-4307-852A-C2D6E394369E}"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3BAD72-25AB-4E0B-B557-68EF47ADC6BD}"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C3BAD72-25AB-4E0B-B557-68EF47ADC6BD}" type="datetimeFigureOut">
              <a:rPr lang="en-US" smtClean="0"/>
              <a:t>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31A12D-A1C0-4307-852A-C2D6E394369E}"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3BAD72-25AB-4E0B-B557-68EF47ADC6BD}" type="datetimeFigureOut">
              <a:rPr lang="en-US" smtClean="0"/>
              <a:t>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BAD72-25AB-4E0B-B557-68EF47ADC6BD}" type="datetimeFigureOut">
              <a:rPr lang="en-US" smtClean="0"/>
              <a:t>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BAD72-25AB-4E0B-B557-68EF47ADC6BD}"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1A12D-A1C0-4307-852A-C2D6E394369E}"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3BAD72-25AB-4E0B-B557-68EF47ADC6BD}"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BAD72-25AB-4E0B-B557-68EF47ADC6BD}"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BAD72-25AB-4E0B-B557-68EF47ADC6BD}"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3BAD72-25AB-4E0B-B557-68EF47ADC6BD}"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C3BAD72-25AB-4E0B-B557-68EF47ADC6BD}"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7231A12D-A1C0-4307-852A-C2D6E394369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C3BAD72-25AB-4E0B-B557-68EF47ADC6BD}"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C3BAD72-25AB-4E0B-B557-68EF47ADC6BD}" type="datetimeFigureOut">
              <a:rPr lang="en-US" smtClean="0"/>
              <a:t>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C3BAD72-25AB-4E0B-B557-68EF47ADC6BD}" type="datetimeFigureOut">
              <a:rPr lang="en-US" smtClean="0"/>
              <a:t>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BAD72-25AB-4E0B-B557-68EF47ADC6BD}" type="datetimeFigureOut">
              <a:rPr lang="en-US" smtClean="0"/>
              <a:t>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C3BAD72-25AB-4E0B-B557-68EF47ADC6BD}"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C3BAD72-25AB-4E0B-B557-68EF47ADC6BD}"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31A12D-A1C0-4307-852A-C2D6E394369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C3BAD72-25AB-4E0B-B557-68EF47ADC6BD}" type="datetimeFigureOut">
              <a:rPr lang="en-US" smtClean="0"/>
              <a:t>2/2/2017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31A12D-A1C0-4307-852A-C2D6E394369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FC3BAD72-25AB-4E0B-B557-68EF47ADC6BD}" type="datetimeFigureOut">
              <a:rPr lang="en-US" smtClean="0"/>
              <a:t>2/2/2017</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7231A12D-A1C0-4307-852A-C2D6E39436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3600" b="1" dirty="0" smtClean="0">
                <a:effectLst>
                  <a:outerShdw blurRad="38100" dist="38100" dir="2700000" algn="tl">
                    <a:srgbClr val="000000">
                      <a:alpha val="43137"/>
                    </a:srgbClr>
                  </a:outerShdw>
                </a:effectLst>
              </a:rPr>
              <a:t>Prepared for: WASHOE COUNTY COMMUNITY SERVICES DEPARTMENT, PLANNING AND Development DIVISION</a:t>
            </a:r>
            <a:endParaRPr lang="en-US" sz="3600" b="1" dirty="0">
              <a:effectLst>
                <a:outerShdw blurRad="38100" dist="38100" dir="2700000" algn="tl">
                  <a:srgbClr val="000000">
                    <a:alpha val="43137"/>
                  </a:srgbClr>
                </a:outerShdw>
              </a:effectLst>
            </a:endParaRPr>
          </a:p>
        </p:txBody>
      </p:sp>
      <p:sp>
        <p:nvSpPr>
          <p:cNvPr id="5" name="Content Placeholder 4"/>
          <p:cNvSpPr>
            <a:spLocks noGrp="1"/>
          </p:cNvSpPr>
          <p:nvPr>
            <p:ph type="subTitle" idx="1"/>
          </p:nvPr>
        </p:nvSpPr>
        <p:spPr/>
        <p:txBody>
          <a:bodyPr/>
          <a:lstStyle/>
          <a:p>
            <a:r>
              <a:rPr lang="en-US" dirty="0" smtClean="0"/>
              <a:t>Re: CAB MEETING for WSUP16-001 regarding removal of landslide material from properties</a:t>
            </a:r>
            <a:endParaRPr lang="en-US" dirty="0"/>
          </a:p>
        </p:txBody>
      </p:sp>
    </p:spTree>
    <p:extLst>
      <p:ext uri="{BB962C8B-B14F-4D97-AF65-F5344CB8AC3E}">
        <p14:creationId xmlns:p14="http://schemas.microsoft.com/office/powerpoint/2010/main" val="3215774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0286999" cy="6858000"/>
          </a:xfrm>
        </p:spPr>
      </p:pic>
    </p:spTree>
    <p:extLst>
      <p:ext uri="{BB962C8B-B14F-4D97-AF65-F5344CB8AC3E}">
        <p14:creationId xmlns:p14="http://schemas.microsoft.com/office/powerpoint/2010/main" val="3063787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 y="-1"/>
            <a:ext cx="9165362" cy="6858000"/>
          </a:xfrm>
        </p:spPr>
      </p:pic>
    </p:spTree>
    <p:extLst>
      <p:ext uri="{BB962C8B-B14F-4D97-AF65-F5344CB8AC3E}">
        <p14:creationId xmlns:p14="http://schemas.microsoft.com/office/powerpoint/2010/main" val="3246547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3999" cy="6858000"/>
          </a:xfrm>
        </p:spPr>
      </p:pic>
    </p:spTree>
    <p:extLst>
      <p:ext uri="{BB962C8B-B14F-4D97-AF65-F5344CB8AC3E}">
        <p14:creationId xmlns:p14="http://schemas.microsoft.com/office/powerpoint/2010/main" val="877986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0272677" cy="6858000"/>
          </a:xfrm>
        </p:spPr>
      </p:pic>
    </p:spTree>
    <p:extLst>
      <p:ext uri="{BB962C8B-B14F-4D97-AF65-F5344CB8AC3E}">
        <p14:creationId xmlns:p14="http://schemas.microsoft.com/office/powerpoint/2010/main" val="1187746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0" y="533400"/>
            <a:ext cx="15093334" cy="5486400"/>
          </a:xfrm>
        </p:spPr>
      </p:pic>
    </p:spTree>
    <p:extLst>
      <p:ext uri="{BB962C8B-B14F-4D97-AF65-F5344CB8AC3E}">
        <p14:creationId xmlns:p14="http://schemas.microsoft.com/office/powerpoint/2010/main" val="4894600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65363" cy="6858000"/>
          </a:xfrm>
        </p:spPr>
      </p:pic>
    </p:spTree>
    <p:extLst>
      <p:ext uri="{BB962C8B-B14F-4D97-AF65-F5344CB8AC3E}">
        <p14:creationId xmlns:p14="http://schemas.microsoft.com/office/powerpoint/2010/main" val="3302740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3999" cy="6858000"/>
          </a:xfrm>
        </p:spPr>
      </p:pic>
    </p:spTree>
    <p:extLst>
      <p:ext uri="{BB962C8B-B14F-4D97-AF65-F5344CB8AC3E}">
        <p14:creationId xmlns:p14="http://schemas.microsoft.com/office/powerpoint/2010/main" val="3200510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572000"/>
            <a:ext cx="9752076" cy="13002768"/>
          </a:xfrm>
        </p:spPr>
      </p:pic>
    </p:spTree>
    <p:extLst>
      <p:ext uri="{BB962C8B-B14F-4D97-AF65-F5344CB8AC3E}">
        <p14:creationId xmlns:p14="http://schemas.microsoft.com/office/powerpoint/2010/main" val="3993838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457200"/>
            <a:ext cx="6829777" cy="9144000"/>
          </a:xfrm>
        </p:spPr>
      </p:pic>
    </p:spTree>
    <p:extLst>
      <p:ext uri="{BB962C8B-B14F-4D97-AF65-F5344CB8AC3E}">
        <p14:creationId xmlns:p14="http://schemas.microsoft.com/office/powerpoint/2010/main" val="33034318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 y="228600"/>
            <a:ext cx="9598261" cy="6400800"/>
          </a:xfrm>
        </p:spPr>
      </p:pic>
    </p:spTree>
    <p:extLst>
      <p:ext uri="{BB962C8B-B14F-4D97-AF65-F5344CB8AC3E}">
        <p14:creationId xmlns:p14="http://schemas.microsoft.com/office/powerpoint/2010/main" val="1684686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394" y="0"/>
            <a:ext cx="5109882" cy="6858000"/>
          </a:xfrm>
          <a:prstGeom prst="rect">
            <a:avLst/>
          </a:prstGeom>
        </p:spPr>
      </p:pic>
      <p:sp>
        <p:nvSpPr>
          <p:cNvPr id="9" name="Title 8"/>
          <p:cNvSpPr>
            <a:spLocks noGrp="1"/>
          </p:cNvSpPr>
          <p:nvPr>
            <p:ph type="title"/>
          </p:nvPr>
        </p:nvSpPr>
        <p:spPr/>
        <p:txBody>
          <a:bodyPr/>
          <a:lstStyle/>
          <a:p>
            <a:r>
              <a:rPr lang="en-US" b="1" dirty="0">
                <a:solidFill>
                  <a:schemeClr val="accent1">
                    <a:lumMod val="75000"/>
                  </a:schemeClr>
                </a:solidFill>
                <a:effectLst>
                  <a:outerShdw blurRad="38100" dist="38100" dir="2700000" algn="tl">
                    <a:srgbClr val="000000">
                      <a:alpha val="43137"/>
                    </a:srgbClr>
                  </a:outerShdw>
                </a:effectLst>
              </a:rPr>
              <a:t>1983 Slide Mountain Disaster</a:t>
            </a:r>
            <a:br>
              <a:rPr lang="en-US" b="1" dirty="0">
                <a:solidFill>
                  <a:schemeClr val="accent1">
                    <a:lumMod val="75000"/>
                  </a:schemeClr>
                </a:solidFill>
                <a:effectLst>
                  <a:outerShdw blurRad="38100" dist="38100" dir="2700000" algn="tl">
                    <a:srgbClr val="000000">
                      <a:alpha val="43137"/>
                    </a:srgbClr>
                  </a:outerShdw>
                </a:effectLst>
              </a:rPr>
            </a:br>
            <a:endParaRPr lang="en-US" dirty="0"/>
          </a:p>
        </p:txBody>
      </p:sp>
      <p:sp>
        <p:nvSpPr>
          <p:cNvPr id="11" name="Text Placeholder 10"/>
          <p:cNvSpPr>
            <a:spLocks noGrp="1"/>
          </p:cNvSpPr>
          <p:nvPr>
            <p:ph type="body" sz="half" idx="2"/>
          </p:nvPr>
        </p:nvSpPr>
        <p:spPr/>
        <p:txBody>
          <a:bodyPr/>
          <a:lstStyle/>
          <a:p>
            <a:r>
              <a:rPr lang="en-US" sz="1100" b="1" dirty="0">
                <a:solidFill>
                  <a:schemeClr val="accent1">
                    <a:lumMod val="75000"/>
                  </a:schemeClr>
                </a:solidFill>
                <a:effectLst>
                  <a:outerShdw blurRad="38100" dist="38100" dir="2700000" algn="tl">
                    <a:srgbClr val="000000">
                      <a:alpha val="43137"/>
                    </a:srgbClr>
                  </a:outerShdw>
                </a:effectLst>
              </a:rPr>
              <a:t>Diagram showing origin and </a:t>
            </a:r>
            <a:r>
              <a:rPr lang="en-US" sz="1100" b="1" dirty="0" smtClean="0">
                <a:solidFill>
                  <a:schemeClr val="accent1">
                    <a:lumMod val="75000"/>
                  </a:schemeClr>
                </a:solidFill>
                <a:effectLst>
                  <a:outerShdw blurRad="38100" dist="38100" dir="2700000" algn="tl">
                    <a:srgbClr val="000000">
                      <a:alpha val="43137"/>
                    </a:srgbClr>
                  </a:outerShdw>
                </a:effectLst>
              </a:rPr>
              <a:t>affected </a:t>
            </a:r>
            <a:r>
              <a:rPr lang="en-US" sz="1100" b="1" dirty="0">
                <a:solidFill>
                  <a:schemeClr val="accent1">
                    <a:lumMod val="75000"/>
                  </a:schemeClr>
                </a:solidFill>
                <a:effectLst>
                  <a:outerShdw blurRad="38100" dist="38100" dir="2700000" algn="tl">
                    <a:srgbClr val="000000">
                      <a:alpha val="43137"/>
                    </a:srgbClr>
                  </a:outerShdw>
                </a:effectLst>
              </a:rPr>
              <a:t>area of the rock slide </a:t>
            </a:r>
            <a:r>
              <a:rPr lang="en-US" sz="1100" b="1" dirty="0" smtClean="0">
                <a:solidFill>
                  <a:schemeClr val="accent1">
                    <a:lumMod val="75000"/>
                  </a:schemeClr>
                </a:solidFill>
                <a:effectLst>
                  <a:outerShdw blurRad="38100" dist="38100" dir="2700000" algn="tl">
                    <a:srgbClr val="000000">
                      <a:alpha val="43137"/>
                    </a:srgbClr>
                  </a:outerShdw>
                </a:effectLst>
              </a:rPr>
              <a:t>from </a:t>
            </a:r>
            <a:r>
              <a:rPr lang="en-US" sz="1100" b="1" dirty="0">
                <a:solidFill>
                  <a:schemeClr val="accent1">
                    <a:lumMod val="75000"/>
                  </a:schemeClr>
                </a:solidFill>
                <a:effectLst>
                  <a:outerShdw blurRad="38100" dist="38100" dir="2700000" algn="tl">
                    <a:srgbClr val="000000">
                      <a:alpha val="43137"/>
                    </a:srgbClr>
                  </a:outerShdw>
                </a:effectLst>
              </a:rPr>
              <a:t>Slide </a:t>
            </a:r>
            <a:r>
              <a:rPr lang="en-US" sz="1100" b="1" dirty="0" smtClean="0">
                <a:solidFill>
                  <a:schemeClr val="accent1">
                    <a:lumMod val="75000"/>
                  </a:schemeClr>
                </a:solidFill>
                <a:effectLst>
                  <a:outerShdw blurRad="38100" dist="38100" dir="2700000" algn="tl">
                    <a:srgbClr val="000000">
                      <a:alpha val="43137"/>
                    </a:srgbClr>
                  </a:outerShdw>
                </a:effectLst>
              </a:rPr>
              <a:t>Mountain. </a:t>
            </a:r>
          </a:p>
          <a:p>
            <a:endParaRPr lang="en-US" sz="1100" b="1" dirty="0" smtClean="0">
              <a:solidFill>
                <a:schemeClr val="accent1">
                  <a:lumMod val="75000"/>
                </a:schemeClr>
              </a:solidFill>
              <a:effectLst>
                <a:outerShdw blurRad="38100" dist="38100" dir="2700000" algn="tl">
                  <a:srgbClr val="000000">
                    <a:alpha val="43137"/>
                  </a:srgbClr>
                </a:outerShdw>
              </a:effectLst>
            </a:endParaRPr>
          </a:p>
          <a:p>
            <a:r>
              <a:rPr lang="en-US" sz="1100" b="1" dirty="0" smtClean="0">
                <a:solidFill>
                  <a:schemeClr val="accent1">
                    <a:lumMod val="75000"/>
                  </a:schemeClr>
                </a:solidFill>
                <a:effectLst>
                  <a:outerShdw blurRad="38100" dist="38100" dir="2700000" algn="tl">
                    <a:srgbClr val="000000">
                      <a:alpha val="43137"/>
                    </a:srgbClr>
                  </a:outerShdw>
                </a:effectLst>
              </a:rPr>
              <a:t>Area of rock deposit shown near flood deposit location  marked on this illustration.</a:t>
            </a:r>
          </a:p>
          <a:p>
            <a:endParaRPr lang="en-US" sz="1100" b="1" dirty="0" smtClean="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4892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28600"/>
            <a:ext cx="9637159" cy="6400800"/>
          </a:xfrm>
        </p:spPr>
      </p:pic>
    </p:spTree>
    <p:extLst>
      <p:ext uri="{BB962C8B-B14F-4D97-AF65-F5344CB8AC3E}">
        <p14:creationId xmlns:p14="http://schemas.microsoft.com/office/powerpoint/2010/main" val="935032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0"/>
            <a:ext cx="10286999" cy="6858000"/>
          </a:xfrm>
        </p:spPr>
      </p:pic>
    </p:spTree>
    <p:extLst>
      <p:ext uri="{BB962C8B-B14F-4D97-AF65-F5344CB8AC3E}">
        <p14:creationId xmlns:p14="http://schemas.microsoft.com/office/powerpoint/2010/main" val="22991163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0"/>
            <a:ext cx="10286999" cy="6858000"/>
          </a:xfrm>
        </p:spPr>
      </p:pic>
    </p:spTree>
    <p:extLst>
      <p:ext uri="{BB962C8B-B14F-4D97-AF65-F5344CB8AC3E}">
        <p14:creationId xmlns:p14="http://schemas.microsoft.com/office/powerpoint/2010/main" val="1279513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4008"/>
            <a:ext cx="9098280" cy="6902718"/>
          </a:xfrm>
        </p:spPr>
      </p:pic>
    </p:spTree>
    <p:extLst>
      <p:ext uri="{BB962C8B-B14F-4D97-AF65-F5344CB8AC3E}">
        <p14:creationId xmlns:p14="http://schemas.microsoft.com/office/powerpoint/2010/main" val="2989526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90772" cy="6858000"/>
          </a:xfrm>
        </p:spPr>
      </p:pic>
    </p:spTree>
    <p:extLst>
      <p:ext uri="{BB962C8B-B14F-4D97-AF65-F5344CB8AC3E}">
        <p14:creationId xmlns:p14="http://schemas.microsoft.com/office/powerpoint/2010/main" val="1140796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9832" cy="6858000"/>
          </a:xfrm>
        </p:spPr>
      </p:pic>
    </p:spTree>
    <p:extLst>
      <p:ext uri="{BB962C8B-B14F-4D97-AF65-F5344CB8AC3E}">
        <p14:creationId xmlns:p14="http://schemas.microsoft.com/office/powerpoint/2010/main" val="19058995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1"/>
            <a:ext cx="9176195" cy="6858000"/>
          </a:xfrm>
        </p:spPr>
      </p:pic>
    </p:spTree>
    <p:extLst>
      <p:ext uri="{BB962C8B-B14F-4D97-AF65-F5344CB8AC3E}">
        <p14:creationId xmlns:p14="http://schemas.microsoft.com/office/powerpoint/2010/main" val="763053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700" dirty="0" smtClean="0">
                <a:solidFill>
                  <a:schemeClr val="accent1">
                    <a:lumMod val="40000"/>
                    <a:lumOff val="60000"/>
                  </a:schemeClr>
                </a:solidFill>
              </a:rPr>
              <a:t>On Memorial Day 19183, Slide Mountain lived up to its name. Snow, dirt and rock crashed into Upper and Lower Rice Lakes, emptying them of hundreds of thousands of gallons of water and sending a 30-foot wall of debris down the Ophir Creek drainage into Northwestern Washoe Valley. A house, truck and school bus were among the casualties.</a:t>
            </a:r>
            <a:endParaRPr lang="en-US" sz="1700" dirty="0">
              <a:solidFill>
                <a:schemeClr val="accent1">
                  <a:lumMod val="40000"/>
                  <a:lumOff val="6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3021059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San Francisco television cameraman Willie </a:t>
            </a:r>
            <a:r>
              <a:rPr lang="en-US" sz="1800" dirty="0" err="1"/>
              <a:t>Kee</a:t>
            </a:r>
            <a:r>
              <a:rPr lang="en-US" sz="1800" dirty="0"/>
              <a:t> is pulled after a portion of Slide Mountain gave way on Memorial Day 1983, taking out Price Lake and sending a torrent of mud, water trees and boulders down the mountainside and across the valley, including U.S Hwy 395.</a:t>
            </a:r>
            <a:br>
              <a:rPr lang="en-US" sz="1800" dirty="0"/>
            </a:br>
            <a:endParaRPr lang="en-US" sz="1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308864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Old U.S. Hwy 395 Looking north from Bowers Mansion after the road was buried in mud when part of Slide Mountain gave way on Memorial Day, May 30, 1983</a:t>
            </a:r>
            <a:r>
              <a:rPr lang="en-US" sz="2000" dirty="0" smtClean="0"/>
              <a:t>.</a:t>
            </a: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406656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A horse, overtaken by the rushing wall of mud that cascaded down the canyon and into Washoe Valley below, was facing imminent death when dramatically rescued by helicopter on Memorial Day 1983</a:t>
            </a:r>
            <a:br>
              <a:rPr lang="en-US" sz="2000" dirty="0"/>
            </a:b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0" y="1600200"/>
            <a:ext cx="3417817" cy="4572000"/>
          </a:xfrm>
        </p:spPr>
      </p:pic>
    </p:spTree>
    <p:extLst>
      <p:ext uri="{BB962C8B-B14F-4D97-AF65-F5344CB8AC3E}">
        <p14:creationId xmlns:p14="http://schemas.microsoft.com/office/powerpoint/2010/main" val="38292119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A truck lies in the mud where it came to rest after part of Slide Mountain gave way on Memorial Day </a:t>
            </a:r>
            <a:r>
              <a:rPr lang="en-US" sz="2000" dirty="0" smtClean="0"/>
              <a:t>1983</a:t>
            </a: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2572362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Mud clogged U.S. Hwy 395 in the middle of Washoe Valley, looking south toward Carson City on May 30</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5384" y="1600200"/>
            <a:ext cx="5958416" cy="4468812"/>
          </a:xfrm>
        </p:spPr>
      </p:pic>
    </p:spTree>
    <p:extLst>
      <p:ext uri="{BB962C8B-B14F-4D97-AF65-F5344CB8AC3E}">
        <p14:creationId xmlns:p14="http://schemas.microsoft.com/office/powerpoint/2010/main" val="2626212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In this 2003 photo, Pat </a:t>
            </a:r>
            <a:r>
              <a:rPr lang="en-US" sz="2000" dirty="0" err="1"/>
              <a:t>Glancy</a:t>
            </a:r>
            <a:r>
              <a:rPr lang="en-US" sz="2000" dirty="0"/>
              <a:t> sits atop a huge pile of rocks that came from the May 30, 1983, </a:t>
            </a:r>
            <a:r>
              <a:rPr lang="en-US" sz="2000" dirty="0" err="1"/>
              <a:t>DSlide</a:t>
            </a:r>
            <a:r>
              <a:rPr lang="en-US" sz="2000" dirty="0"/>
              <a:t> Mountain mudslide. The area the slide originated at is the lighter triangle on the far left side of the mountain in the background</a:t>
            </a:r>
            <a:r>
              <a:rPr lang="en-US" sz="2000" dirty="0" smtClean="0"/>
              <a:t>.</a:t>
            </a: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600200"/>
            <a:ext cx="6527800" cy="4895850"/>
          </a:xfrm>
        </p:spPr>
      </p:pic>
    </p:spTree>
    <p:extLst>
      <p:ext uri="{BB962C8B-B14F-4D97-AF65-F5344CB8AC3E}">
        <p14:creationId xmlns:p14="http://schemas.microsoft.com/office/powerpoint/2010/main" val="22594925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382</TotalTime>
  <Words>331</Words>
  <Application>Microsoft Office PowerPoint</Application>
  <PresentationFormat>On-screen Show (4:3)</PresentationFormat>
  <Paragraphs>13</Paragraphs>
  <Slides>26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Book Antiqua</vt:lpstr>
      <vt:lpstr>Lucida Sans</vt:lpstr>
      <vt:lpstr>Wingdings</vt:lpstr>
      <vt:lpstr>Wingdings 2</vt:lpstr>
      <vt:lpstr>Wingdings 3</vt:lpstr>
      <vt:lpstr>Apex</vt:lpstr>
      <vt:lpstr>Clarity</vt:lpstr>
      <vt:lpstr>Prepared for: WASHOE COUNTY COMMUNITY SERVICES DEPARTMENT, PLANNING AND Development DIVISION</vt:lpstr>
      <vt:lpstr>1983 Slide Mountain Disaster </vt:lpstr>
      <vt:lpstr>On Memorial Day 19183, Slide Mountain lived up to its name. Snow, dirt and rock crashed into Upper and Lower Rice Lakes, emptying them of hundreds of thousands of gallons of water and sending a 30-foot wall of debris down the Ophir Creek drainage into Northwestern Washoe Valley. A house, truck and school bus were among the casualties.</vt:lpstr>
      <vt:lpstr>San Francisco television cameraman Willie Kee is pulled after a portion of Slide Mountain gave way on Memorial Day 1983, taking out Price Lake and sending a torrent of mud, water trees and boulders down the mountainside and across the valley, including U.S Hwy 395. </vt:lpstr>
      <vt:lpstr>Old U.S. Hwy 395 Looking north from Bowers Mansion after the road was buried in mud when part of Slide Mountain gave way on Memorial Day, May 30, 1983.</vt:lpstr>
      <vt:lpstr>A horse, overtaken by the rushing wall of mud that cascaded down the canyon and into Washoe Valley below, was facing imminent death when dramatically rescued by helicopter on Memorial Day 1983 </vt:lpstr>
      <vt:lpstr>A truck lies in the mud where it came to rest after part of Slide Mountain gave way on Memorial Day 1983</vt:lpstr>
      <vt:lpstr>Mud clogged U.S. Hwy 395 in the middle of Washoe Valley, looking south toward Carson City on May 30</vt:lpstr>
      <vt:lpstr>In this 2003 photo, Pat Glancy sits atop a huge pile of rocks that came from the May 30, 1983, DSlide Mountain mudslide. The area the slide originated at is the lighter triangle on the far left side of the mountain in the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J. Kellogg</dc:creator>
  <cp:lastModifiedBy>Fagan, Donna</cp:lastModifiedBy>
  <cp:revision>23</cp:revision>
  <dcterms:created xsi:type="dcterms:W3CDTF">2017-01-13T16:13:49Z</dcterms:created>
  <dcterms:modified xsi:type="dcterms:W3CDTF">2017-02-02T21:09:51Z</dcterms:modified>
</cp:coreProperties>
</file>